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28" r:id="rId3"/>
    <p:sldId id="325" r:id="rId4"/>
    <p:sldId id="302" r:id="rId5"/>
    <p:sldId id="274" r:id="rId6"/>
    <p:sldId id="296" r:id="rId7"/>
    <p:sldId id="285" r:id="rId8"/>
    <p:sldId id="286" r:id="rId9"/>
    <p:sldId id="278" r:id="rId10"/>
    <p:sldId id="301" r:id="rId11"/>
    <p:sldId id="324" r:id="rId12"/>
    <p:sldId id="308" r:id="rId13"/>
    <p:sldId id="313" r:id="rId14"/>
    <p:sldId id="305" r:id="rId15"/>
    <p:sldId id="322" r:id="rId16"/>
    <p:sldId id="323" r:id="rId17"/>
    <p:sldId id="300" r:id="rId18"/>
    <p:sldId id="317" r:id="rId19"/>
    <p:sldId id="32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32"/>
    <p:restoredTop sz="94694"/>
  </p:normalViewPr>
  <p:slideViewPr>
    <p:cSldViewPr snapToGrid="0" snapToObjects="1">
      <p:cViewPr varScale="1">
        <p:scale>
          <a:sx n="99" d="100"/>
          <a:sy n="99" d="100"/>
        </p:scale>
        <p:origin x="200"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8C2F4-F781-034D-A742-B6D3765181E6}"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A0E25-02A4-E54E-ABAE-BDAA005BDA79}" type="slidenum">
              <a:rPr lang="en-US" smtClean="0"/>
              <a:t>‹#›</a:t>
            </a:fld>
            <a:endParaRPr lang="en-US"/>
          </a:p>
        </p:txBody>
      </p:sp>
    </p:spTree>
    <p:extLst>
      <p:ext uri="{BB962C8B-B14F-4D97-AF65-F5344CB8AC3E}">
        <p14:creationId xmlns:p14="http://schemas.microsoft.com/office/powerpoint/2010/main" val="1737557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C9D-E730-974E-8BD5-23C223ADE1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05D7B8-6B7E-7B40-9A0C-6BA1F6D234A5}"/>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E82652-1C6F-7742-8A5A-37B26E54535A}"/>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41A441EB-6F30-2245-AC17-46482A0C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49E06-16ED-9348-B867-1634077BD856}"/>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281338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6D8B-0B5D-FB43-A613-2658245FC1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64A8E-CE19-2248-A7FD-DFB40E7850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B9D5F-E875-6845-B5CB-44A4E7B88690}"/>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4FE08E5C-8E11-F24F-86F5-5807B2F72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F27BC-8598-9A4A-AE2C-92B6AB7B8168}"/>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2564376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AA5FA-2BB7-5E48-9186-8EE53B90C818}"/>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60F50-D507-2F4B-9C54-83B57F64FC3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13FB1-AD00-0E48-8E34-C405AA79C83B}"/>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C6EBBF35-C5DF-194E-9463-4E60A8E19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BE82C-5993-B442-9952-B0CB3E911D40}"/>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333852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112B-10C1-FF4A-AA86-EED08CDE2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C9610-B74D-314D-9661-8981DE269F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AB36F-1106-1544-819E-5029CF762611}"/>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CA726A0A-5C22-7E48-9370-9951277A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DB376-559A-5E45-BA88-C88DF0FE9822}"/>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51490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F64-E4AC-8945-9E92-04FB4E44443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8C13E4-E44A-0C45-8AFF-3D42EC86001C}"/>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3D0BE-1647-CB4D-97A6-45547FCBCF75}"/>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702F9662-F8BF-C34C-BAA2-C234B3CCF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DBFA3-D790-3143-91C0-5DD921A4DB08}"/>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295752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D76D-1F95-FF4E-9267-71CEA7098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601EE-763C-A44E-A7EC-19C1EF0524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216B7-D010-2043-8BD9-17C50C04D0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85CF35-D9EE-F143-83CC-894CE617FF74}"/>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6" name="Footer Placeholder 5">
            <a:extLst>
              <a:ext uri="{FF2B5EF4-FFF2-40B4-BE49-F238E27FC236}">
                <a16:creationId xmlns:a16="http://schemas.microsoft.com/office/drawing/2014/main" id="{9CAE29B7-85CB-624E-BC0E-076ABCE94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F6F87-B0DF-EE4E-BD98-39F702B0D6AC}"/>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258920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38E3-BAEF-0645-9F9B-696330E0EE7C}"/>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98238-7F5C-AC4C-B20A-E9A07CA4D23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BD4763-B361-644B-9CFF-27289134DDD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0D00C-7FEC-BF41-A8C4-B158A93D7FA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E3099D-892B-6C42-90A4-922FF6595DF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88F982-07F6-E749-A36D-09796EF021AA}"/>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8" name="Footer Placeholder 7">
            <a:extLst>
              <a:ext uri="{FF2B5EF4-FFF2-40B4-BE49-F238E27FC236}">
                <a16:creationId xmlns:a16="http://schemas.microsoft.com/office/drawing/2014/main" id="{E9EEE578-4E74-C040-8BA6-A48C77B27E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D4EE4B-11EB-854F-8520-5E037E72D3AF}"/>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296025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2A49-FCCD-9149-89C8-D07801C406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D9DC65-4975-8C48-AEBB-9A1CABA92774}"/>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4" name="Footer Placeholder 3">
            <a:extLst>
              <a:ext uri="{FF2B5EF4-FFF2-40B4-BE49-F238E27FC236}">
                <a16:creationId xmlns:a16="http://schemas.microsoft.com/office/drawing/2014/main" id="{C82D454C-6219-EC45-8198-9342BD085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273BBA-D1A3-D649-8895-D35D361ACE0D}"/>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361094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F92C7-7162-6F4E-BFDE-8D85A8716519}"/>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3" name="Footer Placeholder 2">
            <a:extLst>
              <a:ext uri="{FF2B5EF4-FFF2-40B4-BE49-F238E27FC236}">
                <a16:creationId xmlns:a16="http://schemas.microsoft.com/office/drawing/2014/main" id="{CEF47F9F-65A1-F34E-8A6D-82737E499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65DC49-5B91-0744-A812-2ECC57AE459D}"/>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84855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01CF-5414-B84C-A299-A2094FD466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848A8F-528C-3047-ACD3-B46B36D8727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8BFAB2-18CC-5646-B02D-2652AF0D364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F44AA-AC0C-0A44-B233-E00D9AE51FF8}"/>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6" name="Footer Placeholder 5">
            <a:extLst>
              <a:ext uri="{FF2B5EF4-FFF2-40B4-BE49-F238E27FC236}">
                <a16:creationId xmlns:a16="http://schemas.microsoft.com/office/drawing/2014/main" id="{FE58993E-007B-F54E-9E54-0E5783447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06F5C-D7FF-C447-9249-23BA7FA0D2AB}"/>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346733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E8E6-23C3-0C4D-9431-D21DE1DE7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3C6F27-E13A-2244-B32F-9BD3914D9557}"/>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C0F89CE6-CC28-4944-8C67-D70EE530D2F5}"/>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2DBD7-AFAD-984D-B693-91969947AEF4}"/>
              </a:ext>
            </a:extLst>
          </p:cNvPr>
          <p:cNvSpPr>
            <a:spLocks noGrp="1"/>
          </p:cNvSpPr>
          <p:nvPr>
            <p:ph type="dt" sz="half" idx="10"/>
          </p:nvPr>
        </p:nvSpPr>
        <p:spPr/>
        <p:txBody>
          <a:bodyPr/>
          <a:lstStyle/>
          <a:p>
            <a:fld id="{BC2E0F42-2732-0946-871B-2BECB08500FA}" type="datetimeFigureOut">
              <a:rPr lang="en-US" smtClean="0"/>
              <a:t>6/28/22</a:t>
            </a:fld>
            <a:endParaRPr lang="en-US"/>
          </a:p>
        </p:txBody>
      </p:sp>
      <p:sp>
        <p:nvSpPr>
          <p:cNvPr id="6" name="Footer Placeholder 5">
            <a:extLst>
              <a:ext uri="{FF2B5EF4-FFF2-40B4-BE49-F238E27FC236}">
                <a16:creationId xmlns:a16="http://schemas.microsoft.com/office/drawing/2014/main" id="{1295C2A8-EE72-2B44-B4BF-ED5778903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D5744E-3A1A-174A-B0D3-A021358FE1CA}"/>
              </a:ext>
            </a:extLst>
          </p:cNvPr>
          <p:cNvSpPr>
            <a:spLocks noGrp="1"/>
          </p:cNvSpPr>
          <p:nvPr>
            <p:ph type="sldNum" sz="quarter" idx="12"/>
          </p:nvPr>
        </p:nvSpPr>
        <p:spPr/>
        <p:txBody>
          <a:bodyPr/>
          <a:lstStyle/>
          <a:p>
            <a:fld id="{2D872293-1A32-C246-B383-FD86FF83AFB9}" type="slidenum">
              <a:rPr lang="en-US" smtClean="0"/>
              <a:t>‹#›</a:t>
            </a:fld>
            <a:endParaRPr lang="en-US"/>
          </a:p>
        </p:txBody>
      </p:sp>
    </p:spTree>
    <p:extLst>
      <p:ext uri="{BB962C8B-B14F-4D97-AF65-F5344CB8AC3E}">
        <p14:creationId xmlns:p14="http://schemas.microsoft.com/office/powerpoint/2010/main" val="341242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CA2F77-2DAF-124F-A91F-4C656A9B757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92448A-9A77-A840-8432-B3F2EF8BA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7DC1E-CF9C-4A49-9928-E7A2FB13630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0F42-2732-0946-871B-2BECB08500FA}" type="datetimeFigureOut">
              <a:rPr lang="en-US" smtClean="0"/>
              <a:t>6/28/22</a:t>
            </a:fld>
            <a:endParaRPr lang="en-US"/>
          </a:p>
        </p:txBody>
      </p:sp>
      <p:sp>
        <p:nvSpPr>
          <p:cNvPr id="5" name="Footer Placeholder 4">
            <a:extLst>
              <a:ext uri="{FF2B5EF4-FFF2-40B4-BE49-F238E27FC236}">
                <a16:creationId xmlns:a16="http://schemas.microsoft.com/office/drawing/2014/main" id="{443F3AB3-64EE-2E43-9B47-8C62C353870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7B206-EF39-A14D-A0F6-603D4411CBC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72293-1A32-C246-B383-FD86FF83AFB9}" type="slidenum">
              <a:rPr lang="en-US" smtClean="0"/>
              <a:t>‹#›</a:t>
            </a:fld>
            <a:endParaRPr lang="en-US"/>
          </a:p>
        </p:txBody>
      </p:sp>
    </p:spTree>
    <p:extLst>
      <p:ext uri="{BB962C8B-B14F-4D97-AF65-F5344CB8AC3E}">
        <p14:creationId xmlns:p14="http://schemas.microsoft.com/office/powerpoint/2010/main" val="1726695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ngall.com/lego-png/download/52866"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67A6-78BF-794B-B399-6A9F994F3408}"/>
              </a:ext>
            </a:extLst>
          </p:cNvPr>
          <p:cNvSpPr>
            <a:spLocks noGrp="1"/>
          </p:cNvSpPr>
          <p:nvPr>
            <p:ph type="ctrTitle"/>
          </p:nvPr>
        </p:nvSpPr>
        <p:spPr>
          <a:xfrm>
            <a:off x="1" y="1357149"/>
            <a:ext cx="12192000" cy="2387600"/>
          </a:xfrm>
        </p:spPr>
        <p:txBody>
          <a:bodyPr/>
          <a:lstStyle/>
          <a:p>
            <a:r>
              <a:rPr lang="en-US" dirty="0"/>
              <a:t>Good Data Practices</a:t>
            </a:r>
            <a:br>
              <a:rPr lang="en-US" dirty="0"/>
            </a:br>
            <a:r>
              <a:rPr lang="en-US" dirty="0"/>
              <a:t>For Machine Learning</a:t>
            </a:r>
          </a:p>
        </p:txBody>
      </p:sp>
      <p:sp>
        <p:nvSpPr>
          <p:cNvPr id="3" name="Subtitle 2">
            <a:extLst>
              <a:ext uri="{FF2B5EF4-FFF2-40B4-BE49-F238E27FC236}">
                <a16:creationId xmlns:a16="http://schemas.microsoft.com/office/drawing/2014/main" id="{35CA5BE9-132D-0240-B001-30A96BCF773D}"/>
              </a:ext>
            </a:extLst>
          </p:cNvPr>
          <p:cNvSpPr>
            <a:spLocks noGrp="1"/>
          </p:cNvSpPr>
          <p:nvPr>
            <p:ph type="subTitle" idx="1"/>
          </p:nvPr>
        </p:nvSpPr>
        <p:spPr>
          <a:xfrm>
            <a:off x="1524000" y="3744749"/>
            <a:ext cx="9144000" cy="1655763"/>
          </a:xfrm>
        </p:spPr>
        <p:txBody>
          <a:bodyPr/>
          <a:lstStyle/>
          <a:p>
            <a:r>
              <a:rPr lang="en-US" dirty="0"/>
              <a:t>Data4ML</a:t>
            </a:r>
          </a:p>
          <a:p>
            <a:r>
              <a:rPr lang="en-US" dirty="0"/>
              <a:t>Summer 2022</a:t>
            </a:r>
          </a:p>
        </p:txBody>
      </p:sp>
      <p:pic>
        <p:nvPicPr>
          <p:cNvPr id="4" name="Picture 3">
            <a:extLst>
              <a:ext uri="{FF2B5EF4-FFF2-40B4-BE49-F238E27FC236}">
                <a16:creationId xmlns:a16="http://schemas.microsoft.com/office/drawing/2014/main" id="{354C0001-0859-78F1-351E-6CD282C3F389}"/>
              </a:ext>
            </a:extLst>
          </p:cNvPr>
          <p:cNvPicPr>
            <a:picLocks noChangeAspect="1"/>
          </p:cNvPicPr>
          <p:nvPr/>
        </p:nvPicPr>
        <p:blipFill rotWithShape="1">
          <a:blip r:embed="rId2">
            <a:clrChange>
              <a:clrFrom>
                <a:srgbClr val="FFFFFF"/>
              </a:clrFrom>
              <a:clrTo>
                <a:srgbClr val="FFFFFF">
                  <a:alpha val="0"/>
                </a:srgbClr>
              </a:clrTo>
            </a:clrChange>
            <a:alphaModFix amt="22000"/>
          </a:blip>
          <a:srcRect l="14155" r="4583" b="14912"/>
          <a:stretch/>
        </p:blipFill>
        <p:spPr>
          <a:xfrm rot="16200000">
            <a:off x="2846649" y="-441498"/>
            <a:ext cx="7102643" cy="7985639"/>
          </a:xfrm>
          <a:prstGeom prst="rect">
            <a:avLst/>
          </a:prstGeom>
        </p:spPr>
      </p:pic>
    </p:spTree>
    <p:extLst>
      <p:ext uri="{BB962C8B-B14F-4D97-AF65-F5344CB8AC3E}">
        <p14:creationId xmlns:p14="http://schemas.microsoft.com/office/powerpoint/2010/main" val="261529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EFCE-76F1-29B3-B0D2-4D13D22C3D20}"/>
              </a:ext>
            </a:extLst>
          </p:cNvPr>
          <p:cNvSpPr>
            <a:spLocks noGrp="1"/>
          </p:cNvSpPr>
          <p:nvPr>
            <p:ph type="title"/>
          </p:nvPr>
        </p:nvSpPr>
        <p:spPr>
          <a:xfrm>
            <a:off x="838200" y="365127"/>
            <a:ext cx="4034742" cy="1325563"/>
          </a:xfrm>
        </p:spPr>
        <p:txBody>
          <a:bodyPr/>
          <a:lstStyle/>
          <a:p>
            <a:r>
              <a:rPr lang="en-US" dirty="0"/>
              <a:t>Extrapolation</a:t>
            </a:r>
          </a:p>
        </p:txBody>
      </p:sp>
      <p:pic>
        <p:nvPicPr>
          <p:cNvPr id="5" name="Content Placeholder 4" descr="Diagram&#10;&#10;Description automatically generated">
            <a:extLst>
              <a:ext uri="{FF2B5EF4-FFF2-40B4-BE49-F238E27FC236}">
                <a16:creationId xmlns:a16="http://schemas.microsoft.com/office/drawing/2014/main" id="{37F70546-B6B3-0119-B702-48BEE81B24B0}"/>
              </a:ext>
            </a:extLst>
          </p:cNvPr>
          <p:cNvPicPr>
            <a:picLocks noGrp="1" noChangeAspect="1"/>
          </p:cNvPicPr>
          <p:nvPr>
            <p:ph idx="1"/>
          </p:nvPr>
        </p:nvPicPr>
        <p:blipFill>
          <a:blip r:embed="rId2"/>
          <a:stretch>
            <a:fillRect/>
          </a:stretch>
        </p:blipFill>
        <p:spPr>
          <a:xfrm>
            <a:off x="5134496" y="699036"/>
            <a:ext cx="6579084" cy="5793838"/>
          </a:xfrm>
        </p:spPr>
      </p:pic>
      <p:sp>
        <p:nvSpPr>
          <p:cNvPr id="7" name="TextBox 6">
            <a:extLst>
              <a:ext uri="{FF2B5EF4-FFF2-40B4-BE49-F238E27FC236}">
                <a16:creationId xmlns:a16="http://schemas.microsoft.com/office/drawing/2014/main" id="{CD0A7046-EFF8-796D-A620-6A2094872E6B}"/>
              </a:ext>
            </a:extLst>
          </p:cNvPr>
          <p:cNvSpPr txBox="1"/>
          <p:nvPr/>
        </p:nvSpPr>
        <p:spPr>
          <a:xfrm>
            <a:off x="478420" y="1794076"/>
            <a:ext cx="42440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ML does a lot of neat things, but it isn’t magic</a:t>
            </a:r>
          </a:p>
          <a:p>
            <a:endParaRPr lang="en-US" dirty="0"/>
          </a:p>
          <a:p>
            <a:pPr marL="285750" indent="-285750">
              <a:buFont typeface="Arial" panose="020B0604020202020204" pitchFamily="34" charset="0"/>
              <a:buChar char="•"/>
            </a:pPr>
            <a:r>
              <a:rPr lang="en-US" dirty="0"/>
              <a:t>Unless specified treat ML algorithms as universal function approximators</a:t>
            </a:r>
          </a:p>
          <a:p>
            <a:pPr marL="742950" lvl="1" indent="-285750">
              <a:buFont typeface="Arial" panose="020B0604020202020204" pitchFamily="34" charset="0"/>
              <a:buChar char="•"/>
            </a:pPr>
            <a:r>
              <a:rPr lang="en-US" dirty="0"/>
              <a:t>i.e. ‘Linear’ regression is not a universal function approximator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you’re collecting data make sure you collect ’representative’ samples</a:t>
            </a:r>
          </a:p>
        </p:txBody>
      </p:sp>
    </p:spTree>
    <p:extLst>
      <p:ext uri="{BB962C8B-B14F-4D97-AF65-F5344CB8AC3E}">
        <p14:creationId xmlns:p14="http://schemas.microsoft.com/office/powerpoint/2010/main" val="3012747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DA13-A4E1-26CF-D808-2F752E4264A6}"/>
              </a:ext>
            </a:extLst>
          </p:cNvPr>
          <p:cNvSpPr>
            <a:spLocks noGrp="1"/>
          </p:cNvSpPr>
          <p:nvPr>
            <p:ph type="title"/>
          </p:nvPr>
        </p:nvSpPr>
        <p:spPr/>
        <p:txBody>
          <a:bodyPr/>
          <a:lstStyle/>
          <a:p>
            <a:r>
              <a:rPr lang="en-US" dirty="0"/>
              <a:t>Algorithms Concepts</a:t>
            </a:r>
          </a:p>
        </p:txBody>
      </p:sp>
      <p:sp>
        <p:nvSpPr>
          <p:cNvPr id="3" name="Content Placeholder 2">
            <a:extLst>
              <a:ext uri="{FF2B5EF4-FFF2-40B4-BE49-F238E27FC236}">
                <a16:creationId xmlns:a16="http://schemas.microsoft.com/office/drawing/2014/main" id="{42D7526D-5559-0982-E674-EAC1DA678A4C}"/>
              </a:ext>
            </a:extLst>
          </p:cNvPr>
          <p:cNvSpPr>
            <a:spLocks noGrp="1"/>
          </p:cNvSpPr>
          <p:nvPr>
            <p:ph idx="1"/>
          </p:nvPr>
        </p:nvSpPr>
        <p:spPr/>
        <p:txBody>
          <a:bodyPr/>
          <a:lstStyle/>
          <a:p>
            <a:r>
              <a:rPr lang="en-US" dirty="0"/>
              <a:t>Algorithms are selected to meet the data</a:t>
            </a:r>
          </a:p>
          <a:p>
            <a:r>
              <a:rPr lang="en-US" dirty="0"/>
              <a:t>Structured</a:t>
            </a:r>
          </a:p>
          <a:p>
            <a:pPr lvl="1"/>
            <a:r>
              <a:rPr lang="en-US" dirty="0"/>
              <a:t>Anything that would fit in a spread sheet</a:t>
            </a:r>
          </a:p>
          <a:p>
            <a:pPr lvl="1"/>
            <a:r>
              <a:rPr lang="en-US" dirty="0"/>
              <a:t>Each row is an example each column is a variable</a:t>
            </a:r>
          </a:p>
          <a:p>
            <a:r>
              <a:rPr lang="en-US" dirty="0"/>
              <a:t>Unstructured</a:t>
            </a:r>
          </a:p>
          <a:p>
            <a:pPr lvl="1"/>
            <a:r>
              <a:rPr lang="en-US" dirty="0"/>
              <a:t>Text, images, sequences, etc.</a:t>
            </a:r>
          </a:p>
          <a:p>
            <a:pPr lvl="1"/>
            <a:r>
              <a:rPr lang="en-US" dirty="0"/>
              <a:t>Variable length or sizes</a:t>
            </a:r>
          </a:p>
          <a:p>
            <a:pPr lvl="1"/>
            <a:r>
              <a:rPr lang="en-US" dirty="0"/>
              <a:t>Datasets are a consistent set of examples with optional labels</a:t>
            </a:r>
          </a:p>
          <a:p>
            <a:pPr marL="457189" lvl="1" indent="0">
              <a:buNone/>
            </a:pPr>
            <a:endParaRPr lang="en-US" dirty="0"/>
          </a:p>
        </p:txBody>
      </p:sp>
    </p:spTree>
    <p:extLst>
      <p:ext uri="{BB962C8B-B14F-4D97-AF65-F5344CB8AC3E}">
        <p14:creationId xmlns:p14="http://schemas.microsoft.com/office/powerpoint/2010/main" val="302024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F1071F-4FB8-757E-3459-9475E78826C2}"/>
              </a:ext>
            </a:extLst>
          </p:cNvPr>
          <p:cNvSpPr>
            <a:spLocks noGrp="1"/>
          </p:cNvSpPr>
          <p:nvPr>
            <p:ph type="title"/>
          </p:nvPr>
        </p:nvSpPr>
        <p:spPr/>
        <p:txBody>
          <a:bodyPr/>
          <a:lstStyle/>
          <a:p>
            <a:r>
              <a:rPr lang="en-US" dirty="0"/>
              <a:t>Random  Forest</a:t>
            </a:r>
          </a:p>
        </p:txBody>
      </p:sp>
      <p:pic>
        <p:nvPicPr>
          <p:cNvPr id="3074" name="Picture 2">
            <a:extLst>
              <a:ext uri="{FF2B5EF4-FFF2-40B4-BE49-F238E27FC236}">
                <a16:creationId xmlns:a16="http://schemas.microsoft.com/office/drawing/2014/main" id="{8BA110CD-E2DF-4ED9-18F9-980A4AC52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084832"/>
            <a:ext cx="5388864" cy="40416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BA35AD52-A3BC-B620-55AC-A5BFE1D7125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a:extLst>
              <a:ext uri="{FF2B5EF4-FFF2-40B4-BE49-F238E27FC236}">
                <a16:creationId xmlns:a16="http://schemas.microsoft.com/office/drawing/2014/main" id="{E8607A99-8479-D358-AF97-0D581E86AA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Graphic 9">
            <a:extLst>
              <a:ext uri="{FF2B5EF4-FFF2-40B4-BE49-F238E27FC236}">
                <a16:creationId xmlns:a16="http://schemas.microsoft.com/office/drawing/2014/main" id="{02E30D50-83BD-A0C4-F362-EA3CE790D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336" y="1926153"/>
            <a:ext cx="5388864" cy="4200327"/>
          </a:xfrm>
          <a:prstGeom prst="rect">
            <a:avLst/>
          </a:prstGeom>
        </p:spPr>
      </p:pic>
      <p:sp>
        <p:nvSpPr>
          <p:cNvPr id="11" name="TextBox 10">
            <a:extLst>
              <a:ext uri="{FF2B5EF4-FFF2-40B4-BE49-F238E27FC236}">
                <a16:creationId xmlns:a16="http://schemas.microsoft.com/office/drawing/2014/main" id="{37D32E51-692E-7094-1C6C-F2AA7D9E214E}"/>
              </a:ext>
            </a:extLst>
          </p:cNvPr>
          <p:cNvSpPr txBox="1"/>
          <p:nvPr/>
        </p:nvSpPr>
        <p:spPr>
          <a:xfrm>
            <a:off x="2060448" y="1389888"/>
            <a:ext cx="3654552" cy="369332"/>
          </a:xfrm>
          <a:prstGeom prst="rect">
            <a:avLst/>
          </a:prstGeom>
          <a:noFill/>
        </p:spPr>
        <p:txBody>
          <a:bodyPr wrap="square" rtlCol="0">
            <a:spAutoFit/>
          </a:bodyPr>
          <a:lstStyle/>
          <a:p>
            <a:r>
              <a:rPr lang="en-US" dirty="0"/>
              <a:t>Decision Tree</a:t>
            </a:r>
          </a:p>
        </p:txBody>
      </p:sp>
      <p:sp>
        <p:nvSpPr>
          <p:cNvPr id="13" name="TextBox 12">
            <a:extLst>
              <a:ext uri="{FF2B5EF4-FFF2-40B4-BE49-F238E27FC236}">
                <a16:creationId xmlns:a16="http://schemas.microsoft.com/office/drawing/2014/main" id="{8416D0CA-B446-6BE3-2E0F-BA7657851207}"/>
              </a:ext>
            </a:extLst>
          </p:cNvPr>
          <p:cNvSpPr txBox="1"/>
          <p:nvPr/>
        </p:nvSpPr>
        <p:spPr>
          <a:xfrm>
            <a:off x="7991856" y="1355623"/>
            <a:ext cx="3654552" cy="369332"/>
          </a:xfrm>
          <a:prstGeom prst="rect">
            <a:avLst/>
          </a:prstGeom>
          <a:noFill/>
        </p:spPr>
        <p:txBody>
          <a:bodyPr wrap="square" rtlCol="0">
            <a:spAutoFit/>
          </a:bodyPr>
          <a:lstStyle/>
          <a:p>
            <a:r>
              <a:rPr lang="en-US" dirty="0"/>
              <a:t>Decision Forest</a:t>
            </a:r>
          </a:p>
        </p:txBody>
      </p:sp>
    </p:spTree>
    <p:extLst>
      <p:ext uri="{BB962C8B-B14F-4D97-AF65-F5344CB8AC3E}">
        <p14:creationId xmlns:p14="http://schemas.microsoft.com/office/powerpoint/2010/main" val="386686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A7A45-1C9E-4FA6-AD39-A267240241DD}"/>
              </a:ext>
            </a:extLst>
          </p:cNvPr>
          <p:cNvSpPr>
            <a:spLocks noGrp="1"/>
          </p:cNvSpPr>
          <p:nvPr>
            <p:ph type="title"/>
          </p:nvPr>
        </p:nvSpPr>
        <p:spPr>
          <a:xfrm>
            <a:off x="338328" y="0"/>
            <a:ext cx="10515600" cy="1325563"/>
          </a:xfrm>
        </p:spPr>
        <p:txBody>
          <a:bodyPr/>
          <a:lstStyle/>
          <a:p>
            <a:r>
              <a:rPr lang="en-US" dirty="0"/>
              <a:t>Neural Networks</a:t>
            </a:r>
          </a:p>
        </p:txBody>
      </p:sp>
      <p:sp>
        <p:nvSpPr>
          <p:cNvPr id="3" name="Content Placeholder 2">
            <a:extLst>
              <a:ext uri="{FF2B5EF4-FFF2-40B4-BE49-F238E27FC236}">
                <a16:creationId xmlns:a16="http://schemas.microsoft.com/office/drawing/2014/main" id="{6D125E68-9FFB-B8F7-9138-AA5F28B1D45D}"/>
              </a:ext>
            </a:extLst>
          </p:cNvPr>
          <p:cNvSpPr>
            <a:spLocks noGrp="1"/>
          </p:cNvSpPr>
          <p:nvPr>
            <p:ph idx="1"/>
          </p:nvPr>
        </p:nvSpPr>
        <p:spPr>
          <a:xfrm>
            <a:off x="243840" y="1178690"/>
            <a:ext cx="11195304" cy="4351338"/>
          </a:xfrm>
        </p:spPr>
        <p:txBody>
          <a:bodyPr/>
          <a:lstStyle/>
          <a:p>
            <a:r>
              <a:rPr lang="en-US" sz="2400" dirty="0"/>
              <a:t>A bit tricker to work with than decision tree</a:t>
            </a:r>
          </a:p>
          <a:p>
            <a:pPr lvl="1"/>
            <a:r>
              <a:rPr lang="en-US" sz="2000" dirty="0"/>
              <a:t>Need to be careful about data normalization</a:t>
            </a:r>
          </a:p>
          <a:p>
            <a:r>
              <a:rPr lang="en-US" sz="2400" dirty="0"/>
              <a:t>Training may not actually be better than a boosted decision tree</a:t>
            </a:r>
          </a:p>
          <a:p>
            <a:r>
              <a:rPr lang="en-US" sz="2400" dirty="0"/>
              <a:t>Why use them?</a:t>
            </a:r>
          </a:p>
          <a:p>
            <a:pPr lvl="1"/>
            <a:r>
              <a:rPr lang="en-US" sz="2000" dirty="0"/>
              <a:t>Offers tremendous flexibility  </a:t>
            </a:r>
          </a:p>
          <a:p>
            <a:pPr lvl="1"/>
            <a:r>
              <a:rPr lang="en-US" sz="2000" dirty="0"/>
              <a:t>Can use any differential loss function</a:t>
            </a:r>
          </a:p>
          <a:p>
            <a:pPr lvl="1"/>
            <a:r>
              <a:rPr lang="en-US" sz="2000" dirty="0"/>
              <a:t>Has excellent performance if tuned</a:t>
            </a:r>
          </a:p>
          <a:p>
            <a:pPr lvl="2"/>
            <a:endParaRPr lang="en-US" dirty="0"/>
          </a:p>
        </p:txBody>
      </p:sp>
      <p:pic>
        <p:nvPicPr>
          <p:cNvPr id="4" name="Google Shape;252;p42" descr="Image result for artificial neural network">
            <a:extLst>
              <a:ext uri="{FF2B5EF4-FFF2-40B4-BE49-F238E27FC236}">
                <a16:creationId xmlns:a16="http://schemas.microsoft.com/office/drawing/2014/main" id="{C12B23E1-64E1-B578-243A-5280F5D36A98}"/>
              </a:ext>
            </a:extLst>
          </p:cNvPr>
          <p:cNvPicPr preferRelativeResize="0"/>
          <p:nvPr/>
        </p:nvPicPr>
        <p:blipFill>
          <a:blip r:embed="rId2">
            <a:alphaModFix/>
          </a:blip>
          <a:stretch>
            <a:fillRect/>
          </a:stretch>
        </p:blipFill>
        <p:spPr>
          <a:xfrm>
            <a:off x="2072038" y="3803904"/>
            <a:ext cx="6925658" cy="2904814"/>
          </a:xfrm>
          <a:prstGeom prst="rect">
            <a:avLst/>
          </a:prstGeom>
          <a:noFill/>
          <a:ln>
            <a:noFill/>
          </a:ln>
        </p:spPr>
      </p:pic>
    </p:spTree>
    <p:extLst>
      <p:ext uri="{BB962C8B-B14F-4D97-AF65-F5344CB8AC3E}">
        <p14:creationId xmlns:p14="http://schemas.microsoft.com/office/powerpoint/2010/main" val="30722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6AF-4B51-BBD1-EF7F-7C4CFCE3CDAF}"/>
              </a:ext>
            </a:extLst>
          </p:cNvPr>
          <p:cNvSpPr>
            <a:spLocks noGrp="1"/>
          </p:cNvSpPr>
          <p:nvPr>
            <p:ph type="title"/>
          </p:nvPr>
        </p:nvSpPr>
        <p:spPr/>
        <p:txBody>
          <a:bodyPr/>
          <a:lstStyle/>
          <a:p>
            <a:r>
              <a:rPr lang="en-US" dirty="0"/>
              <a:t>Bias Variance Tradeoff</a:t>
            </a:r>
          </a:p>
        </p:txBody>
      </p:sp>
      <p:pic>
        <p:nvPicPr>
          <p:cNvPr id="1026" name="Picture 2">
            <a:extLst>
              <a:ext uri="{FF2B5EF4-FFF2-40B4-BE49-F238E27FC236}">
                <a16:creationId xmlns:a16="http://schemas.microsoft.com/office/drawing/2014/main" id="{7D051F6A-1195-795D-85B6-3DAC234EF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71"/>
            <a:ext cx="10614915" cy="4139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559CF6-FABB-462C-50CC-5B040CA803BA}"/>
              </a:ext>
            </a:extLst>
          </p:cNvPr>
          <p:cNvSpPr txBox="1"/>
          <p:nvPr/>
        </p:nvSpPr>
        <p:spPr>
          <a:xfrm>
            <a:off x="6339840" y="6211669"/>
            <a:ext cx="6096000" cy="646331"/>
          </a:xfrm>
          <a:prstGeom prst="rect">
            <a:avLst/>
          </a:prstGeom>
          <a:noFill/>
        </p:spPr>
        <p:txBody>
          <a:bodyPr wrap="square">
            <a:spAutoFit/>
          </a:bodyPr>
          <a:lstStyle/>
          <a:p>
            <a:r>
              <a:rPr lang="en-US" dirty="0"/>
              <a:t>https://</a:t>
            </a:r>
            <a:r>
              <a:rPr lang="en-US" dirty="0" err="1"/>
              <a:t>towardsdatascience.com</a:t>
            </a:r>
            <a:r>
              <a:rPr lang="en-US" dirty="0"/>
              <a:t>/understanding-the-bias-variance-tradeoff-165e6942b229</a:t>
            </a:r>
          </a:p>
        </p:txBody>
      </p:sp>
    </p:spTree>
    <p:extLst>
      <p:ext uri="{BB962C8B-B14F-4D97-AF65-F5344CB8AC3E}">
        <p14:creationId xmlns:p14="http://schemas.microsoft.com/office/powerpoint/2010/main" val="1001579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03B3-425A-14C5-A746-A9D218C1F376}"/>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2611FEBB-CC58-DAFE-92F1-2E13678F9B59}"/>
              </a:ext>
            </a:extLst>
          </p:cNvPr>
          <p:cNvSpPr>
            <a:spLocks noGrp="1"/>
          </p:cNvSpPr>
          <p:nvPr>
            <p:ph idx="1"/>
          </p:nvPr>
        </p:nvSpPr>
        <p:spPr>
          <a:xfrm>
            <a:off x="813816" y="1825625"/>
            <a:ext cx="10515600" cy="4351338"/>
          </a:xfrm>
        </p:spPr>
        <p:txBody>
          <a:bodyPr/>
          <a:lstStyle/>
          <a:p>
            <a:r>
              <a:rPr lang="en-US" dirty="0"/>
              <a:t>Unlike the above algorithms Deep Learning doesn't neatly fit into an R packages</a:t>
            </a:r>
          </a:p>
          <a:p>
            <a:r>
              <a:rPr lang="en-US" dirty="0"/>
              <a:t>It’s better to think of it as a box of Lego  blocks</a:t>
            </a:r>
          </a:p>
          <a:p>
            <a:r>
              <a:rPr lang="en-US" dirty="0"/>
              <a:t>Deep Neural networks are made up of layers</a:t>
            </a:r>
          </a:p>
          <a:p>
            <a:r>
              <a:rPr lang="en-US" dirty="0"/>
              <a:t>Layers exist for text, images, structured data, etc.</a:t>
            </a:r>
          </a:p>
          <a:p>
            <a:r>
              <a:rPr lang="en-US" dirty="0"/>
              <a:t>Allows for building and training</a:t>
            </a:r>
            <a:br>
              <a:rPr lang="en-US" dirty="0"/>
            </a:br>
            <a:r>
              <a:rPr lang="en-US" dirty="0"/>
              <a:t>custom models</a:t>
            </a:r>
          </a:p>
          <a:p>
            <a:r>
              <a:rPr lang="en-US" dirty="0"/>
              <a:t>This models are often </a:t>
            </a:r>
            <a:br>
              <a:rPr lang="en-US" dirty="0"/>
            </a:br>
            <a:r>
              <a:rPr lang="en-US" dirty="0"/>
              <a:t>made available</a:t>
            </a:r>
          </a:p>
          <a:p>
            <a:endParaRPr lang="en-US" dirty="0"/>
          </a:p>
        </p:txBody>
      </p:sp>
      <p:pic>
        <p:nvPicPr>
          <p:cNvPr id="8" name="Picture 7" descr="A group of colorful blocks&#10;&#10;Description automatically generated with low confidence">
            <a:extLst>
              <a:ext uri="{FF2B5EF4-FFF2-40B4-BE49-F238E27FC236}">
                <a16:creationId xmlns:a16="http://schemas.microsoft.com/office/drawing/2014/main" id="{7B1DD0E3-A9EC-8F6B-8847-1AD62BF4E2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71475" y="3429000"/>
            <a:ext cx="6820525" cy="3429000"/>
          </a:xfrm>
          <a:prstGeom prst="rect">
            <a:avLst/>
          </a:prstGeom>
        </p:spPr>
      </p:pic>
    </p:spTree>
    <p:extLst>
      <p:ext uri="{BB962C8B-B14F-4D97-AF65-F5344CB8AC3E}">
        <p14:creationId xmlns:p14="http://schemas.microsoft.com/office/powerpoint/2010/main" val="10097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 1">
            <a:extLst>
              <a:ext uri="{FF2B5EF4-FFF2-40B4-BE49-F238E27FC236}">
                <a16:creationId xmlns:a16="http://schemas.microsoft.com/office/drawing/2014/main" id="{4310C5BA-DD83-0511-FC44-B375E9BEB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t="45867"/>
          <a:stretch/>
        </p:blipFill>
        <p:spPr bwMode="auto">
          <a:xfrm>
            <a:off x="463296" y="2438400"/>
            <a:ext cx="10764711" cy="37124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2E0A7BE-EBBD-3C77-9448-7447BE466D67}"/>
              </a:ext>
            </a:extLst>
          </p:cNvPr>
          <p:cNvSpPr>
            <a:spLocks noGrp="1"/>
          </p:cNvSpPr>
          <p:nvPr>
            <p:ph type="title"/>
          </p:nvPr>
        </p:nvSpPr>
        <p:spPr>
          <a:xfrm>
            <a:off x="838200" y="365127"/>
            <a:ext cx="10515600" cy="1325563"/>
          </a:xfrm>
        </p:spPr>
        <p:txBody>
          <a:bodyPr/>
          <a:lstStyle/>
          <a:p>
            <a:r>
              <a:rPr lang="en-US" dirty="0"/>
              <a:t>Example Alpha Fold (Protein Structure Prediction)</a:t>
            </a:r>
          </a:p>
        </p:txBody>
      </p:sp>
    </p:spTree>
    <p:extLst>
      <p:ext uri="{BB962C8B-B14F-4D97-AF65-F5344CB8AC3E}">
        <p14:creationId xmlns:p14="http://schemas.microsoft.com/office/powerpoint/2010/main" val="3303858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A826-1AA8-FE04-8F3B-849A79B77172}"/>
              </a:ext>
            </a:extLst>
          </p:cNvPr>
          <p:cNvSpPr>
            <a:spLocks noGrp="1"/>
          </p:cNvSpPr>
          <p:nvPr>
            <p:ph type="title"/>
          </p:nvPr>
        </p:nvSpPr>
        <p:spPr>
          <a:xfrm>
            <a:off x="838200" y="249380"/>
            <a:ext cx="10515600" cy="1325563"/>
          </a:xfrm>
        </p:spPr>
        <p:txBody>
          <a:bodyPr/>
          <a:lstStyle/>
          <a:p>
            <a:r>
              <a:rPr lang="en-US" dirty="0"/>
              <a:t>Models have different learning curves</a:t>
            </a:r>
          </a:p>
        </p:txBody>
      </p:sp>
      <p:pic>
        <p:nvPicPr>
          <p:cNvPr id="5" name="Picture 4" descr="A picture containing dark, laser&#10;&#10;Description automatically generated">
            <a:extLst>
              <a:ext uri="{FF2B5EF4-FFF2-40B4-BE49-F238E27FC236}">
                <a16:creationId xmlns:a16="http://schemas.microsoft.com/office/drawing/2014/main" id="{DEDF39A8-797A-A7D3-809C-9F2EACB58E12}"/>
              </a:ext>
            </a:extLst>
          </p:cNvPr>
          <p:cNvPicPr>
            <a:picLocks noChangeAspect="1"/>
          </p:cNvPicPr>
          <p:nvPr/>
        </p:nvPicPr>
        <p:blipFill>
          <a:blip r:embed="rId2"/>
          <a:stretch>
            <a:fillRect/>
          </a:stretch>
        </p:blipFill>
        <p:spPr>
          <a:xfrm>
            <a:off x="1034969" y="1448722"/>
            <a:ext cx="8815086" cy="4407543"/>
          </a:xfrm>
          <a:prstGeom prst="rect">
            <a:avLst/>
          </a:prstGeom>
        </p:spPr>
      </p:pic>
    </p:spTree>
    <p:extLst>
      <p:ext uri="{BB962C8B-B14F-4D97-AF65-F5344CB8AC3E}">
        <p14:creationId xmlns:p14="http://schemas.microsoft.com/office/powerpoint/2010/main" val="110679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70621-75FC-10FF-5B73-851839AE590B}"/>
              </a:ext>
            </a:extLst>
          </p:cNvPr>
          <p:cNvSpPr>
            <a:spLocks noGrp="1"/>
          </p:cNvSpPr>
          <p:nvPr>
            <p:ph type="title"/>
          </p:nvPr>
        </p:nvSpPr>
        <p:spPr/>
        <p:txBody>
          <a:bodyPr/>
          <a:lstStyle/>
          <a:p>
            <a:r>
              <a:rPr lang="en-US" dirty="0"/>
              <a:t>Model Evaluation ROC Curves</a:t>
            </a:r>
          </a:p>
        </p:txBody>
      </p:sp>
      <p:sp>
        <p:nvSpPr>
          <p:cNvPr id="3" name="Content Placeholder 2">
            <a:extLst>
              <a:ext uri="{FF2B5EF4-FFF2-40B4-BE49-F238E27FC236}">
                <a16:creationId xmlns:a16="http://schemas.microsoft.com/office/drawing/2014/main" id="{03D2BFA7-34DD-FF9D-6DCD-A6C5E8A002C4}"/>
              </a:ext>
            </a:extLst>
          </p:cNvPr>
          <p:cNvSpPr>
            <a:spLocks noGrp="1"/>
          </p:cNvSpPr>
          <p:nvPr>
            <p:ph idx="1"/>
          </p:nvPr>
        </p:nvSpPr>
        <p:spPr>
          <a:xfrm>
            <a:off x="399288" y="1369699"/>
            <a:ext cx="8988552" cy="1852867"/>
          </a:xfrm>
        </p:spPr>
        <p:txBody>
          <a:bodyPr>
            <a:normAutofit fontScale="85000" lnSpcReduction="20000"/>
          </a:bodyPr>
          <a:lstStyle/>
          <a:p>
            <a:r>
              <a:rPr lang="en-US" dirty="0"/>
              <a:t>It can be a bit more complicated as we often don’t just know the decision we can get a probability</a:t>
            </a:r>
          </a:p>
          <a:p>
            <a:r>
              <a:rPr lang="en-US" dirty="0"/>
              <a:t>By default most tools assume &gt;0.5 is True, but it isn’t required</a:t>
            </a:r>
          </a:p>
          <a:p>
            <a:r>
              <a:rPr lang="en-US" dirty="0"/>
              <a:t>You can give this Receiver Operator Characteristic</a:t>
            </a:r>
          </a:p>
          <a:p>
            <a:r>
              <a:rPr lang="en-US" b="1" dirty="0"/>
              <a:t>AUC = Area under Curve with 1 being the best</a:t>
            </a:r>
          </a:p>
        </p:txBody>
      </p:sp>
      <p:pic>
        <p:nvPicPr>
          <p:cNvPr id="6" name="Picture 5" descr="Application&#10;&#10;Description automatically generated with medium confidence">
            <a:extLst>
              <a:ext uri="{FF2B5EF4-FFF2-40B4-BE49-F238E27FC236}">
                <a16:creationId xmlns:a16="http://schemas.microsoft.com/office/drawing/2014/main" id="{884FB407-0A2A-3C5C-5A04-3A194467E01A}"/>
              </a:ext>
            </a:extLst>
          </p:cNvPr>
          <p:cNvPicPr>
            <a:picLocks noChangeAspect="1"/>
          </p:cNvPicPr>
          <p:nvPr/>
        </p:nvPicPr>
        <p:blipFill>
          <a:blip r:embed="rId2"/>
          <a:stretch>
            <a:fillRect/>
          </a:stretch>
        </p:blipFill>
        <p:spPr>
          <a:xfrm>
            <a:off x="569976" y="3222567"/>
            <a:ext cx="6833616" cy="3416808"/>
          </a:xfrm>
          <a:prstGeom prst="rect">
            <a:avLst/>
          </a:prstGeom>
        </p:spPr>
      </p:pic>
      <p:cxnSp>
        <p:nvCxnSpPr>
          <p:cNvPr id="8" name="Straight Connector 7">
            <a:extLst>
              <a:ext uri="{FF2B5EF4-FFF2-40B4-BE49-F238E27FC236}">
                <a16:creationId xmlns:a16="http://schemas.microsoft.com/office/drawing/2014/main" id="{0ED44DFD-E4DE-5DDF-5016-E1DB705B0A74}"/>
              </a:ext>
            </a:extLst>
          </p:cNvPr>
          <p:cNvCxnSpPr/>
          <p:nvPr/>
        </p:nvCxnSpPr>
        <p:spPr>
          <a:xfrm>
            <a:off x="1557528" y="3759015"/>
            <a:ext cx="0" cy="2450592"/>
          </a:xfrm>
          <a:prstGeom prst="line">
            <a:avLst/>
          </a:prstGeom>
        </p:spPr>
        <p:style>
          <a:lnRef idx="3">
            <a:schemeClr val="dk1"/>
          </a:lnRef>
          <a:fillRef idx="0">
            <a:schemeClr val="dk1"/>
          </a:fillRef>
          <a:effectRef idx="2">
            <a:schemeClr val="dk1"/>
          </a:effectRef>
          <a:fontRef idx="minor">
            <a:schemeClr val="tx1"/>
          </a:fontRef>
        </p:style>
      </p:cxnSp>
      <p:pic>
        <p:nvPicPr>
          <p:cNvPr id="11" name="Graphic 10">
            <a:extLst>
              <a:ext uri="{FF2B5EF4-FFF2-40B4-BE49-F238E27FC236}">
                <a16:creationId xmlns:a16="http://schemas.microsoft.com/office/drawing/2014/main" id="{2E448305-FB92-985F-2356-6C6F1509C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5032" y="2572512"/>
            <a:ext cx="4126992" cy="4126992"/>
          </a:xfrm>
          <a:prstGeom prst="rect">
            <a:avLst/>
          </a:prstGeom>
        </p:spPr>
      </p:pic>
      <p:cxnSp>
        <p:nvCxnSpPr>
          <p:cNvPr id="13" name="Straight Arrow Connector 12">
            <a:extLst>
              <a:ext uri="{FF2B5EF4-FFF2-40B4-BE49-F238E27FC236}">
                <a16:creationId xmlns:a16="http://schemas.microsoft.com/office/drawing/2014/main" id="{A095A588-1456-F9DF-2723-6DC56D099E2E}"/>
              </a:ext>
            </a:extLst>
          </p:cNvPr>
          <p:cNvCxnSpPr/>
          <p:nvPr/>
        </p:nvCxnSpPr>
        <p:spPr>
          <a:xfrm>
            <a:off x="1813560" y="4124775"/>
            <a:ext cx="11948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70673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92D9-1273-08CA-E603-A0FD78B6C59D}"/>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E8320466-C621-3E20-57AA-34A0780445A9}"/>
              </a:ext>
            </a:extLst>
          </p:cNvPr>
          <p:cNvSpPr>
            <a:spLocks noGrp="1"/>
          </p:cNvSpPr>
          <p:nvPr>
            <p:ph idx="1"/>
          </p:nvPr>
        </p:nvSpPr>
        <p:spPr/>
        <p:txBody>
          <a:bodyPr/>
          <a:lstStyle/>
          <a:p>
            <a:r>
              <a:rPr lang="en-US" dirty="0"/>
              <a:t>We’ll working on preparing sequencing data</a:t>
            </a:r>
          </a:p>
          <a:p>
            <a:pPr lvl="1"/>
            <a:r>
              <a:rPr lang="en-US" dirty="0"/>
              <a:t>The kinds of data and how much you need</a:t>
            </a:r>
          </a:p>
          <a:p>
            <a:endParaRPr lang="en-US" dirty="0"/>
          </a:p>
          <a:p>
            <a:r>
              <a:rPr lang="en-US" dirty="0"/>
              <a:t>We’ll apply some of the algorithms we use before on sequencing data</a:t>
            </a:r>
          </a:p>
          <a:p>
            <a:endParaRPr lang="en-US" dirty="0"/>
          </a:p>
          <a:p>
            <a:r>
              <a:rPr lang="en-US" dirty="0"/>
              <a:t>We’ll write a Deep Learning Algorithm</a:t>
            </a:r>
          </a:p>
          <a:p>
            <a:pPr marL="0" indent="0">
              <a:buNone/>
            </a:pPr>
            <a:endParaRPr lang="en-US" dirty="0"/>
          </a:p>
          <a:p>
            <a:r>
              <a:rPr lang="en-US" dirty="0"/>
              <a:t>We’ll explore common tasks in gene expression data and unsupervised techniques to make them work.</a:t>
            </a:r>
          </a:p>
          <a:p>
            <a:endParaRPr lang="en-US" dirty="0"/>
          </a:p>
        </p:txBody>
      </p:sp>
    </p:spTree>
    <p:extLst>
      <p:ext uri="{BB962C8B-B14F-4D97-AF65-F5344CB8AC3E}">
        <p14:creationId xmlns:p14="http://schemas.microsoft.com/office/powerpoint/2010/main" val="1663499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EC77FE-18DA-BF4F-77EB-CB4AFA980664}"/>
              </a:ext>
            </a:extLst>
          </p:cNvPr>
          <p:cNvSpPr txBox="1"/>
          <p:nvPr/>
        </p:nvSpPr>
        <p:spPr>
          <a:xfrm>
            <a:off x="0" y="1488472"/>
            <a:ext cx="12118428" cy="923330"/>
          </a:xfrm>
          <a:prstGeom prst="rect">
            <a:avLst/>
          </a:prstGeom>
          <a:noFill/>
        </p:spPr>
        <p:txBody>
          <a:bodyPr wrap="square">
            <a:spAutoFit/>
          </a:bodyPr>
          <a:lstStyle/>
          <a:p>
            <a:r>
              <a:rPr lang="en-US" b="1" dirty="0">
                <a:effectLst/>
              </a:rPr>
              <a:t>The most important thing to review at the beginning of a machine learning workshop is </a:t>
            </a:r>
            <a:r>
              <a:rPr lang="en-US" dirty="0">
                <a:effectLst/>
              </a:rPr>
              <a:t>the data that you will be working with. This is because the data will determine what kind of machine learning algorithms can be used, and how the data should be prepared for use with those algorithms.</a:t>
            </a:r>
            <a:endParaRPr lang="en-US" dirty="0"/>
          </a:p>
        </p:txBody>
      </p:sp>
      <p:sp>
        <p:nvSpPr>
          <p:cNvPr id="6" name="TextBox 5">
            <a:extLst>
              <a:ext uri="{FF2B5EF4-FFF2-40B4-BE49-F238E27FC236}">
                <a16:creationId xmlns:a16="http://schemas.microsoft.com/office/drawing/2014/main" id="{F5658FC6-3C12-320C-5E5D-0001C2604FB9}"/>
              </a:ext>
            </a:extLst>
          </p:cNvPr>
          <p:cNvSpPr txBox="1"/>
          <p:nvPr/>
        </p:nvSpPr>
        <p:spPr>
          <a:xfrm>
            <a:off x="199696" y="283779"/>
            <a:ext cx="6926318" cy="369332"/>
          </a:xfrm>
          <a:prstGeom prst="rect">
            <a:avLst/>
          </a:prstGeom>
          <a:noFill/>
        </p:spPr>
        <p:txBody>
          <a:bodyPr wrap="square" rtlCol="0">
            <a:spAutoFit/>
          </a:bodyPr>
          <a:lstStyle/>
          <a:p>
            <a:r>
              <a:rPr lang="en-US" b="1" dirty="0"/>
              <a:t>Ask an AI</a:t>
            </a:r>
          </a:p>
        </p:txBody>
      </p:sp>
      <p:sp>
        <p:nvSpPr>
          <p:cNvPr id="9" name="TextBox 8">
            <a:extLst>
              <a:ext uri="{FF2B5EF4-FFF2-40B4-BE49-F238E27FC236}">
                <a16:creationId xmlns:a16="http://schemas.microsoft.com/office/drawing/2014/main" id="{7FCB76F0-D81A-AC54-7AA3-08C91A550A54}"/>
              </a:ext>
            </a:extLst>
          </p:cNvPr>
          <p:cNvSpPr txBox="1"/>
          <p:nvPr/>
        </p:nvSpPr>
        <p:spPr>
          <a:xfrm>
            <a:off x="0" y="2599539"/>
            <a:ext cx="11918732" cy="3693319"/>
          </a:xfrm>
          <a:prstGeom prst="rect">
            <a:avLst/>
          </a:prstGeom>
          <a:noFill/>
        </p:spPr>
        <p:txBody>
          <a:bodyPr wrap="square">
            <a:spAutoFit/>
          </a:bodyPr>
          <a:lstStyle/>
          <a:p>
            <a:r>
              <a:rPr lang="en-US" b="1" dirty="0"/>
              <a:t>The most important thing to consider when using sequencing data for machine learning projects is</a:t>
            </a:r>
            <a:r>
              <a:rPr lang="en-US" b="1" dirty="0">
                <a:effectLst/>
              </a:rPr>
              <a:t> </a:t>
            </a:r>
            <a:r>
              <a:rPr lang="en-US" dirty="0">
                <a:effectLst/>
              </a:rPr>
              <a:t>the quality of the data. Poor quality data can lead to inaccurate results and poor performance from machine learning models.</a:t>
            </a:r>
          </a:p>
          <a:p>
            <a:endParaRPr lang="en-US" dirty="0"/>
          </a:p>
          <a:p>
            <a:r>
              <a:rPr lang="en-US" dirty="0">
                <a:effectLst/>
              </a:rPr>
              <a:t>When working with sequencing data, it is important to check the quality of the data before using it for machine learning. There are a number of ways to assess data quality, including looking at the overall sequence quality, assessing the quality of the reads, and checking for any biases in the data.</a:t>
            </a:r>
          </a:p>
          <a:p>
            <a:endParaRPr lang="en-US" dirty="0"/>
          </a:p>
          <a:p>
            <a:r>
              <a:rPr lang="en-US" dirty="0">
                <a:effectLst/>
              </a:rPr>
              <a:t> Once the quality of the data has been assessed, it is important to pre-process the data to ensure that it is ready for use in machine learning. This may involve quality control steps, such as removing low-quality reads, trimming adapters, and normalizing the data. </a:t>
            </a:r>
          </a:p>
          <a:p>
            <a:endParaRPr lang="en-US" dirty="0"/>
          </a:p>
          <a:p>
            <a:r>
              <a:rPr lang="en-US" dirty="0">
                <a:effectLst/>
              </a:rPr>
              <a:t>After the data has been pre-processed, it is ready to be used in machine learning. There are a variety of machine learning algorithms that can be used with sequencing data, including classification, regression, and clustering algorithms.</a:t>
            </a:r>
            <a:endParaRPr lang="en-US" dirty="0"/>
          </a:p>
        </p:txBody>
      </p:sp>
    </p:spTree>
    <p:extLst>
      <p:ext uri="{BB962C8B-B14F-4D97-AF65-F5344CB8AC3E}">
        <p14:creationId xmlns:p14="http://schemas.microsoft.com/office/powerpoint/2010/main" val="84128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5;p38">
            <a:extLst>
              <a:ext uri="{FF2B5EF4-FFF2-40B4-BE49-F238E27FC236}">
                <a16:creationId xmlns:a16="http://schemas.microsoft.com/office/drawing/2014/main" id="{431D732B-28FD-737F-33FF-7647B5B3A870}"/>
              </a:ext>
            </a:extLst>
          </p:cNvPr>
          <p:cNvPicPr preferRelativeResize="0"/>
          <p:nvPr/>
        </p:nvPicPr>
        <p:blipFill rotWithShape="1">
          <a:blip r:embed="rId2">
            <a:alphaModFix/>
          </a:blip>
          <a:srcRect/>
          <a:stretch/>
        </p:blipFill>
        <p:spPr>
          <a:xfrm>
            <a:off x="2037526" y="681037"/>
            <a:ext cx="7890873" cy="5590809"/>
          </a:xfrm>
          <a:prstGeom prst="rect">
            <a:avLst/>
          </a:prstGeom>
          <a:noFill/>
          <a:ln>
            <a:noFill/>
          </a:ln>
        </p:spPr>
      </p:pic>
    </p:spTree>
    <p:extLst>
      <p:ext uri="{BB962C8B-B14F-4D97-AF65-F5344CB8AC3E}">
        <p14:creationId xmlns:p14="http://schemas.microsoft.com/office/powerpoint/2010/main" val="328218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1A67-1076-ED50-D5A8-5749D80091C7}"/>
              </a:ext>
            </a:extLst>
          </p:cNvPr>
          <p:cNvSpPr>
            <a:spLocks noGrp="1"/>
          </p:cNvSpPr>
          <p:nvPr>
            <p:ph type="title"/>
          </p:nvPr>
        </p:nvSpPr>
        <p:spPr/>
        <p:txBody>
          <a:bodyPr/>
          <a:lstStyle/>
          <a:p>
            <a:r>
              <a:rPr lang="en-US" dirty="0"/>
              <a:t>ML Experiment</a:t>
            </a:r>
          </a:p>
        </p:txBody>
      </p:sp>
      <p:sp>
        <p:nvSpPr>
          <p:cNvPr id="5" name="Content Placeholder 2">
            <a:extLst>
              <a:ext uri="{FF2B5EF4-FFF2-40B4-BE49-F238E27FC236}">
                <a16:creationId xmlns:a16="http://schemas.microsoft.com/office/drawing/2014/main" id="{0BA51007-17FB-150A-3AEF-734AF96BB52E}"/>
              </a:ext>
            </a:extLst>
          </p:cNvPr>
          <p:cNvSpPr>
            <a:spLocks noGrp="1"/>
          </p:cNvSpPr>
          <p:nvPr>
            <p:ph idx="1"/>
          </p:nvPr>
        </p:nvSpPr>
        <p:spPr>
          <a:xfrm>
            <a:off x="838200" y="1825625"/>
            <a:ext cx="10515600" cy="4351338"/>
          </a:xfrm>
        </p:spPr>
        <p:txBody>
          <a:bodyPr/>
          <a:lstStyle/>
          <a:p>
            <a:pPr marL="514350" indent="-514350">
              <a:buAutoNum type="arabicParenR"/>
            </a:pPr>
            <a:r>
              <a:rPr lang="en-US" dirty="0"/>
              <a:t>Define your problem</a:t>
            </a:r>
          </a:p>
          <a:p>
            <a:pPr marL="514350" indent="-514350">
              <a:buAutoNum type="arabicParenR"/>
            </a:pPr>
            <a:r>
              <a:rPr lang="en-US" dirty="0"/>
              <a:t>Gather preliminary or existing data</a:t>
            </a:r>
          </a:p>
          <a:p>
            <a:pPr marL="514350" indent="-514350">
              <a:buAutoNum type="arabicParenR"/>
            </a:pPr>
            <a:r>
              <a:rPr lang="en-US" dirty="0"/>
              <a:t>Fit a test model</a:t>
            </a:r>
          </a:p>
          <a:p>
            <a:pPr marL="514350" indent="-514350">
              <a:buAutoNum type="arabicParenR"/>
            </a:pPr>
            <a:r>
              <a:rPr lang="en-US" dirty="0"/>
              <a:t>Use a learning curve fit to estimate how much more data you might need</a:t>
            </a:r>
          </a:p>
          <a:p>
            <a:pPr marL="514350" indent="-514350">
              <a:buAutoNum type="arabicParenR"/>
            </a:pPr>
            <a:r>
              <a:rPr lang="en-US" dirty="0"/>
              <a:t>Use importance or attribution to look for confounders that might affect your data</a:t>
            </a:r>
          </a:p>
          <a:p>
            <a:pPr marL="514350" indent="-514350">
              <a:buAutoNum type="arabicParenR"/>
            </a:pPr>
            <a:r>
              <a:rPr lang="en-US" dirty="0"/>
              <a:t>Gather data and experiment with new models</a:t>
            </a:r>
          </a:p>
          <a:p>
            <a:pPr marL="514350" indent="-514350">
              <a:buAutoNum type="arabicParenR"/>
            </a:pPr>
            <a:r>
              <a:rPr lang="en-US" dirty="0"/>
              <a:t>Deploy/Publish – Return to 6</a:t>
            </a:r>
          </a:p>
        </p:txBody>
      </p:sp>
    </p:spTree>
    <p:extLst>
      <p:ext uri="{BB962C8B-B14F-4D97-AF65-F5344CB8AC3E}">
        <p14:creationId xmlns:p14="http://schemas.microsoft.com/office/powerpoint/2010/main" val="342725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AC1D-B93A-B966-6B90-2A19A783F52C}"/>
              </a:ext>
            </a:extLst>
          </p:cNvPr>
          <p:cNvSpPr>
            <a:spLocks noGrp="1"/>
          </p:cNvSpPr>
          <p:nvPr>
            <p:ph type="title"/>
          </p:nvPr>
        </p:nvSpPr>
        <p:spPr/>
        <p:txBody>
          <a:bodyPr/>
          <a:lstStyle/>
          <a:p>
            <a:r>
              <a:rPr lang="en-US" dirty="0"/>
              <a:t>Data Concepts</a:t>
            </a:r>
          </a:p>
        </p:txBody>
      </p:sp>
      <p:sp>
        <p:nvSpPr>
          <p:cNvPr id="3" name="Content Placeholder 2">
            <a:extLst>
              <a:ext uri="{FF2B5EF4-FFF2-40B4-BE49-F238E27FC236}">
                <a16:creationId xmlns:a16="http://schemas.microsoft.com/office/drawing/2014/main" id="{9D28F8F5-07A0-82F1-82FC-E1BA3E5005E8}"/>
              </a:ext>
            </a:extLst>
          </p:cNvPr>
          <p:cNvSpPr>
            <a:spLocks noGrp="1"/>
          </p:cNvSpPr>
          <p:nvPr>
            <p:ph idx="1"/>
          </p:nvPr>
        </p:nvSpPr>
        <p:spPr>
          <a:xfrm>
            <a:off x="838200" y="1690690"/>
            <a:ext cx="10515600" cy="4351338"/>
          </a:xfrm>
        </p:spPr>
        <p:txBody>
          <a:bodyPr>
            <a:normAutofit lnSpcReduction="10000"/>
          </a:bodyPr>
          <a:lstStyle/>
          <a:p>
            <a:r>
              <a:rPr lang="en-US" dirty="0"/>
              <a:t>Good Machine Learning starts with good datasets</a:t>
            </a:r>
          </a:p>
          <a:p>
            <a:endParaRPr lang="en-US" dirty="0"/>
          </a:p>
          <a:p>
            <a:r>
              <a:rPr lang="en-US" dirty="0"/>
              <a:t>What makes a dataset ‘good’</a:t>
            </a:r>
          </a:p>
          <a:p>
            <a:pPr lvl="1"/>
            <a:r>
              <a:rPr lang="en-US" dirty="0"/>
              <a:t>Reproducible </a:t>
            </a:r>
          </a:p>
          <a:p>
            <a:pPr lvl="1"/>
            <a:r>
              <a:rPr lang="en-US" dirty="0"/>
              <a:t>‘FAIR’ – Finable Accessible Interoperable and Reusable</a:t>
            </a:r>
          </a:p>
          <a:p>
            <a:pPr lvl="1"/>
            <a:r>
              <a:rPr lang="en-US" dirty="0"/>
              <a:t>AI-Ready</a:t>
            </a:r>
          </a:p>
          <a:p>
            <a:pPr lvl="1"/>
            <a:endParaRPr lang="en-US" dirty="0"/>
          </a:p>
          <a:p>
            <a:r>
              <a:rPr lang="en-US" dirty="0"/>
              <a:t>How to plan out your data taking</a:t>
            </a:r>
          </a:p>
          <a:p>
            <a:endParaRPr lang="en-US" dirty="0"/>
          </a:p>
          <a:p>
            <a:r>
              <a:rPr lang="en-US" dirty="0"/>
              <a:t>What makes a data set ‘AI-Ready’</a:t>
            </a:r>
          </a:p>
          <a:p>
            <a:pPr lvl="1"/>
            <a:endParaRPr lang="en-US" dirty="0"/>
          </a:p>
          <a:p>
            <a:pPr lvl="1"/>
            <a:endParaRPr lang="en-US" dirty="0"/>
          </a:p>
          <a:p>
            <a:endParaRPr lang="en-US" dirty="0"/>
          </a:p>
        </p:txBody>
      </p:sp>
    </p:spTree>
    <p:extLst>
      <p:ext uri="{BB962C8B-B14F-4D97-AF65-F5344CB8AC3E}">
        <p14:creationId xmlns:p14="http://schemas.microsoft.com/office/powerpoint/2010/main" val="215775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61DF-FB34-4907-6943-B3AF63EF84BD}"/>
              </a:ext>
            </a:extLst>
          </p:cNvPr>
          <p:cNvSpPr>
            <a:spLocks noGrp="1"/>
          </p:cNvSpPr>
          <p:nvPr>
            <p:ph type="title"/>
          </p:nvPr>
        </p:nvSpPr>
        <p:spPr/>
        <p:txBody>
          <a:bodyPr/>
          <a:lstStyle/>
          <a:p>
            <a:r>
              <a:rPr lang="en-US" dirty="0"/>
              <a:t>AI-Ready Data</a:t>
            </a:r>
          </a:p>
        </p:txBody>
      </p:sp>
      <p:sp>
        <p:nvSpPr>
          <p:cNvPr id="6" name="Content Placeholder 2">
            <a:extLst>
              <a:ext uri="{FF2B5EF4-FFF2-40B4-BE49-F238E27FC236}">
                <a16:creationId xmlns:a16="http://schemas.microsoft.com/office/drawing/2014/main" id="{DAE5080F-A95A-CAF2-0CFC-F0DDF19D9DC3}"/>
              </a:ext>
            </a:extLst>
          </p:cNvPr>
          <p:cNvSpPr>
            <a:spLocks noGrp="1"/>
          </p:cNvSpPr>
          <p:nvPr>
            <p:ph idx="1"/>
          </p:nvPr>
        </p:nvSpPr>
        <p:spPr>
          <a:xfrm>
            <a:off x="461126" y="1690690"/>
            <a:ext cx="10649607" cy="4512113"/>
          </a:xfrm>
        </p:spPr>
        <p:txBody>
          <a:bodyPr>
            <a:normAutofit lnSpcReduction="10000"/>
          </a:bodyPr>
          <a:lstStyle/>
          <a:p>
            <a:r>
              <a:rPr lang="en-US" dirty="0"/>
              <a:t>Clear Data Splits </a:t>
            </a:r>
          </a:p>
          <a:p>
            <a:pPr lvl="1"/>
            <a:r>
              <a:rPr lang="en-US" dirty="0"/>
              <a:t>Designate some examples as training data</a:t>
            </a:r>
          </a:p>
          <a:p>
            <a:pPr lvl="1"/>
            <a:r>
              <a:rPr lang="en-US" dirty="0"/>
              <a:t>Designate some examples as testing data</a:t>
            </a:r>
          </a:p>
          <a:p>
            <a:r>
              <a:rPr lang="en-US" dirty="0"/>
              <a:t>Structed Data is ‘Tidy’ - https://</a:t>
            </a:r>
            <a:r>
              <a:rPr lang="en-US" dirty="0" err="1"/>
              <a:t>vita.had.co.nz</a:t>
            </a:r>
            <a:r>
              <a:rPr lang="en-US" dirty="0"/>
              <a:t>/papers/tidy-</a:t>
            </a:r>
            <a:r>
              <a:rPr lang="en-US" dirty="0" err="1"/>
              <a:t>data.pdf</a:t>
            </a:r>
            <a:endParaRPr lang="en-US" dirty="0"/>
          </a:p>
          <a:p>
            <a:pPr lvl="1"/>
            <a:r>
              <a:rPr lang="en-US" dirty="0"/>
              <a:t>Every column is a variable.</a:t>
            </a:r>
          </a:p>
          <a:p>
            <a:pPr lvl="1"/>
            <a:r>
              <a:rPr lang="en-US" dirty="0"/>
              <a:t>Every row is an observation.</a:t>
            </a:r>
          </a:p>
          <a:p>
            <a:pPr lvl="1"/>
            <a:r>
              <a:rPr lang="en-US" dirty="0"/>
              <a:t>Every cell is a single value</a:t>
            </a:r>
          </a:p>
          <a:p>
            <a:r>
              <a:rPr lang="en-US" dirty="0"/>
              <a:t>The Dataset is Clean</a:t>
            </a:r>
          </a:p>
          <a:p>
            <a:pPr lvl="1"/>
            <a:r>
              <a:rPr lang="en-US" dirty="0"/>
              <a:t>No missing values or ‘Nans’</a:t>
            </a:r>
          </a:p>
          <a:p>
            <a:pPr lvl="1"/>
            <a:r>
              <a:rPr lang="en-US" dirty="0"/>
              <a:t>No ‘bad’ data</a:t>
            </a:r>
          </a:p>
          <a:p>
            <a:pPr lvl="1"/>
            <a:r>
              <a:rPr lang="en-US" dirty="0"/>
              <a:t>Consistent as Possible</a:t>
            </a:r>
          </a:p>
          <a:p>
            <a:endParaRPr lang="en-US" dirty="0"/>
          </a:p>
          <a:p>
            <a:endParaRPr lang="en-US" dirty="0"/>
          </a:p>
        </p:txBody>
      </p:sp>
    </p:spTree>
    <p:extLst>
      <p:ext uri="{BB962C8B-B14F-4D97-AF65-F5344CB8AC3E}">
        <p14:creationId xmlns:p14="http://schemas.microsoft.com/office/powerpoint/2010/main" val="338693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3B56-8FAE-ED16-FABA-11041410E768}"/>
              </a:ext>
            </a:extLst>
          </p:cNvPr>
          <p:cNvSpPr>
            <a:spLocks noGrp="1"/>
          </p:cNvSpPr>
          <p:nvPr>
            <p:ph type="title"/>
          </p:nvPr>
        </p:nvSpPr>
        <p:spPr/>
        <p:txBody>
          <a:bodyPr/>
          <a:lstStyle/>
          <a:p>
            <a:r>
              <a:rPr lang="en-US" dirty="0"/>
              <a:t>ML Data Content</a:t>
            </a:r>
          </a:p>
        </p:txBody>
      </p:sp>
      <p:sp>
        <p:nvSpPr>
          <p:cNvPr id="3" name="Content Placeholder 2">
            <a:extLst>
              <a:ext uri="{FF2B5EF4-FFF2-40B4-BE49-F238E27FC236}">
                <a16:creationId xmlns:a16="http://schemas.microsoft.com/office/drawing/2014/main" id="{91266394-4F0D-F8EC-9B5E-68220EDC5843}"/>
              </a:ext>
            </a:extLst>
          </p:cNvPr>
          <p:cNvSpPr>
            <a:spLocks noGrp="1"/>
          </p:cNvSpPr>
          <p:nvPr>
            <p:ph idx="1"/>
          </p:nvPr>
        </p:nvSpPr>
        <p:spPr/>
        <p:txBody>
          <a:bodyPr/>
          <a:lstStyle/>
          <a:p>
            <a:r>
              <a:rPr lang="en-US" dirty="0"/>
              <a:t>ML models are programed with data</a:t>
            </a:r>
          </a:p>
          <a:p>
            <a:endParaRPr lang="en-US" dirty="0"/>
          </a:p>
          <a:p>
            <a:r>
              <a:rPr lang="en-US" dirty="0"/>
              <a:t>Beyond technical requirements the content of the data is important</a:t>
            </a:r>
          </a:p>
          <a:p>
            <a:pPr marL="0" indent="0">
              <a:buNone/>
            </a:pPr>
            <a:endParaRPr lang="en-US" dirty="0"/>
          </a:p>
          <a:p>
            <a:r>
              <a:rPr lang="en-US" dirty="0"/>
              <a:t>What is in your data determines how your model works</a:t>
            </a:r>
          </a:p>
          <a:p>
            <a:pPr lvl="1"/>
            <a:r>
              <a:rPr lang="en-US" dirty="0"/>
              <a:t>Will it generalize</a:t>
            </a:r>
          </a:p>
          <a:p>
            <a:pPr lvl="1"/>
            <a:r>
              <a:rPr lang="en-US" dirty="0"/>
              <a:t>Will it be able to train</a:t>
            </a:r>
          </a:p>
          <a:p>
            <a:pPr lvl="1"/>
            <a:r>
              <a:rPr lang="en-US" dirty="0"/>
              <a:t>How accurate will it be</a:t>
            </a:r>
          </a:p>
          <a:p>
            <a:pPr marL="0" indent="0">
              <a:buNone/>
            </a:pPr>
            <a:endParaRPr lang="en-US" dirty="0"/>
          </a:p>
        </p:txBody>
      </p:sp>
    </p:spTree>
    <p:extLst>
      <p:ext uri="{BB962C8B-B14F-4D97-AF65-F5344CB8AC3E}">
        <p14:creationId xmlns:p14="http://schemas.microsoft.com/office/powerpoint/2010/main" val="345858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94E6-984D-6775-B170-ECAD594A9DE1}"/>
              </a:ext>
            </a:extLst>
          </p:cNvPr>
          <p:cNvSpPr>
            <a:spLocks noGrp="1"/>
          </p:cNvSpPr>
          <p:nvPr>
            <p:ph type="title"/>
          </p:nvPr>
        </p:nvSpPr>
        <p:spPr>
          <a:xfrm>
            <a:off x="670034" y="260023"/>
            <a:ext cx="10515600" cy="1325563"/>
          </a:xfrm>
        </p:spPr>
        <p:txBody>
          <a:bodyPr/>
          <a:lstStyle/>
          <a:p>
            <a:r>
              <a:rPr lang="en-US" dirty="0"/>
              <a:t>Confounders</a:t>
            </a:r>
          </a:p>
        </p:txBody>
      </p:sp>
      <p:sp>
        <p:nvSpPr>
          <p:cNvPr id="3" name="Content Placeholder 2">
            <a:extLst>
              <a:ext uri="{FF2B5EF4-FFF2-40B4-BE49-F238E27FC236}">
                <a16:creationId xmlns:a16="http://schemas.microsoft.com/office/drawing/2014/main" id="{BA1D756B-9875-AE9A-1C2F-A67083467FA0}"/>
              </a:ext>
            </a:extLst>
          </p:cNvPr>
          <p:cNvSpPr>
            <a:spLocks noGrp="1"/>
          </p:cNvSpPr>
          <p:nvPr>
            <p:ph idx="1"/>
          </p:nvPr>
        </p:nvSpPr>
        <p:spPr>
          <a:xfrm>
            <a:off x="670034" y="1342149"/>
            <a:ext cx="10515600" cy="1884527"/>
          </a:xfrm>
        </p:spPr>
        <p:txBody>
          <a:bodyPr>
            <a:normAutofit/>
          </a:bodyPr>
          <a:lstStyle/>
          <a:p>
            <a:r>
              <a:rPr lang="en-US" dirty="0"/>
              <a:t>Beyond the format of the data good datasets have limited irrelevant confounders</a:t>
            </a:r>
          </a:p>
          <a:p>
            <a:r>
              <a:rPr lang="en-US" dirty="0"/>
              <a:t>ML picks up on patterns, so you don’t want to add your own that might not be relevant to the question you’re asking</a:t>
            </a:r>
          </a:p>
          <a:p>
            <a:endParaRPr lang="en-US" dirty="0"/>
          </a:p>
        </p:txBody>
      </p:sp>
      <p:pic>
        <p:nvPicPr>
          <p:cNvPr id="4" name="Picture 3" descr="A picture containing text, measuring stick, different&#10;&#10;Description automatically generated">
            <a:extLst>
              <a:ext uri="{FF2B5EF4-FFF2-40B4-BE49-F238E27FC236}">
                <a16:creationId xmlns:a16="http://schemas.microsoft.com/office/drawing/2014/main" id="{C32391AB-9E79-9059-ACCA-805D1E35EE6D}"/>
              </a:ext>
            </a:extLst>
          </p:cNvPr>
          <p:cNvPicPr>
            <a:picLocks noChangeAspect="1"/>
          </p:cNvPicPr>
          <p:nvPr/>
        </p:nvPicPr>
        <p:blipFill>
          <a:blip r:embed="rId2"/>
          <a:stretch>
            <a:fillRect/>
          </a:stretch>
        </p:blipFill>
        <p:spPr>
          <a:xfrm>
            <a:off x="898568" y="4034654"/>
            <a:ext cx="3850325" cy="2563323"/>
          </a:xfrm>
          <a:prstGeom prst="rect">
            <a:avLst/>
          </a:prstGeom>
        </p:spPr>
      </p:pic>
      <p:sp>
        <p:nvSpPr>
          <p:cNvPr id="5" name="TextBox 4">
            <a:extLst>
              <a:ext uri="{FF2B5EF4-FFF2-40B4-BE49-F238E27FC236}">
                <a16:creationId xmlns:a16="http://schemas.microsoft.com/office/drawing/2014/main" id="{32B4141E-AF6A-0947-01D5-C3BB6B658CB9}"/>
              </a:ext>
            </a:extLst>
          </p:cNvPr>
          <p:cNvSpPr txBox="1"/>
          <p:nvPr/>
        </p:nvSpPr>
        <p:spPr>
          <a:xfrm>
            <a:off x="1176360" y="3631325"/>
            <a:ext cx="2995846" cy="369332"/>
          </a:xfrm>
          <a:prstGeom prst="rect">
            <a:avLst/>
          </a:prstGeom>
          <a:noFill/>
        </p:spPr>
        <p:txBody>
          <a:bodyPr wrap="square" rtlCol="0">
            <a:spAutoFit/>
          </a:bodyPr>
          <a:lstStyle/>
          <a:p>
            <a:r>
              <a:rPr lang="en-US" dirty="0"/>
              <a:t>Columbia River</a:t>
            </a:r>
          </a:p>
        </p:txBody>
      </p:sp>
      <p:pic>
        <p:nvPicPr>
          <p:cNvPr id="6" name="Picture 5" descr="A close up of a shrimp&#10;&#10;Description automatically generated with medium confidence">
            <a:extLst>
              <a:ext uri="{FF2B5EF4-FFF2-40B4-BE49-F238E27FC236}">
                <a16:creationId xmlns:a16="http://schemas.microsoft.com/office/drawing/2014/main" id="{4418E34A-FA84-52B7-0DB4-487B60F27754}"/>
              </a:ext>
            </a:extLst>
          </p:cNvPr>
          <p:cNvPicPr>
            <a:picLocks noChangeAspect="1"/>
          </p:cNvPicPr>
          <p:nvPr/>
        </p:nvPicPr>
        <p:blipFill>
          <a:blip r:embed="rId3"/>
          <a:stretch>
            <a:fillRect/>
          </a:stretch>
        </p:blipFill>
        <p:spPr>
          <a:xfrm>
            <a:off x="6685402" y="4034654"/>
            <a:ext cx="3850325" cy="2563323"/>
          </a:xfrm>
          <a:prstGeom prst="rect">
            <a:avLst/>
          </a:prstGeom>
        </p:spPr>
      </p:pic>
      <p:sp>
        <p:nvSpPr>
          <p:cNvPr id="7" name="TextBox 6">
            <a:extLst>
              <a:ext uri="{FF2B5EF4-FFF2-40B4-BE49-F238E27FC236}">
                <a16:creationId xmlns:a16="http://schemas.microsoft.com/office/drawing/2014/main" id="{4E84E3BA-DDED-4899-7CF2-F2707947C8BC}"/>
              </a:ext>
            </a:extLst>
          </p:cNvPr>
          <p:cNvSpPr txBox="1"/>
          <p:nvPr/>
        </p:nvSpPr>
        <p:spPr>
          <a:xfrm>
            <a:off x="6685402" y="3634219"/>
            <a:ext cx="2315688" cy="369332"/>
          </a:xfrm>
          <a:prstGeom prst="rect">
            <a:avLst/>
          </a:prstGeom>
          <a:noFill/>
        </p:spPr>
        <p:txBody>
          <a:bodyPr wrap="square" rtlCol="0">
            <a:spAutoFit/>
          </a:bodyPr>
          <a:lstStyle/>
          <a:p>
            <a:r>
              <a:rPr lang="en-US" dirty="0"/>
              <a:t>Riverbend</a:t>
            </a:r>
          </a:p>
        </p:txBody>
      </p:sp>
    </p:spTree>
    <p:extLst>
      <p:ext uri="{BB962C8B-B14F-4D97-AF65-F5344CB8AC3E}">
        <p14:creationId xmlns:p14="http://schemas.microsoft.com/office/powerpoint/2010/main" val="198823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064B-E38F-5D14-D73B-13C433175AB9}"/>
              </a:ext>
            </a:extLst>
          </p:cNvPr>
          <p:cNvSpPr>
            <a:spLocks noGrp="1"/>
          </p:cNvSpPr>
          <p:nvPr>
            <p:ph type="title"/>
          </p:nvPr>
        </p:nvSpPr>
        <p:spPr/>
        <p:txBody>
          <a:bodyPr/>
          <a:lstStyle/>
          <a:p>
            <a:pPr algn="ctr"/>
            <a:r>
              <a:rPr lang="en-US" dirty="0"/>
              <a:t>Example Differences between Reproducible and AI-Ready</a:t>
            </a:r>
          </a:p>
        </p:txBody>
      </p:sp>
      <p:sp>
        <p:nvSpPr>
          <p:cNvPr id="6" name="TextBox 5">
            <a:extLst>
              <a:ext uri="{FF2B5EF4-FFF2-40B4-BE49-F238E27FC236}">
                <a16:creationId xmlns:a16="http://schemas.microsoft.com/office/drawing/2014/main" id="{610E40E0-7511-17E4-B9D6-E9F644F390EF}"/>
              </a:ext>
            </a:extLst>
          </p:cNvPr>
          <p:cNvSpPr txBox="1"/>
          <p:nvPr/>
        </p:nvSpPr>
        <p:spPr>
          <a:xfrm>
            <a:off x="490959" y="2270515"/>
            <a:ext cx="5069013" cy="923330"/>
          </a:xfrm>
          <a:prstGeom prst="rect">
            <a:avLst/>
          </a:prstGeom>
          <a:noFill/>
        </p:spPr>
        <p:txBody>
          <a:bodyPr wrap="square" rtlCol="0">
            <a:spAutoFit/>
          </a:bodyPr>
          <a:lstStyle/>
          <a:p>
            <a:r>
              <a:rPr lang="en-US" i="1" dirty="0"/>
              <a:t>Blurry Image results from Bad Calibration</a:t>
            </a:r>
          </a:p>
          <a:p>
            <a:pPr marL="285750" indent="-285750">
              <a:buFont typeface="Arial" panose="020B0604020202020204" pitchFamily="34" charset="0"/>
              <a:buChar char="•"/>
            </a:pPr>
            <a:r>
              <a:rPr lang="en-US" dirty="0"/>
              <a:t>Useful for your future-self to debug </a:t>
            </a:r>
          </a:p>
          <a:p>
            <a:pPr marL="285750" indent="-285750">
              <a:buFont typeface="Arial" panose="020B0604020202020204" pitchFamily="34" charset="0"/>
              <a:buChar char="•"/>
            </a:pPr>
            <a:r>
              <a:rPr lang="en-US" dirty="0"/>
              <a:t>Not useful for training an ML model	</a:t>
            </a:r>
          </a:p>
        </p:txBody>
      </p:sp>
      <p:sp>
        <p:nvSpPr>
          <p:cNvPr id="10" name="TextBox 9">
            <a:extLst>
              <a:ext uri="{FF2B5EF4-FFF2-40B4-BE49-F238E27FC236}">
                <a16:creationId xmlns:a16="http://schemas.microsoft.com/office/drawing/2014/main" id="{01AE4A1A-4D1C-58E3-02B0-ABF8ED7C1968}"/>
              </a:ext>
            </a:extLst>
          </p:cNvPr>
          <p:cNvSpPr txBox="1"/>
          <p:nvPr/>
        </p:nvSpPr>
        <p:spPr>
          <a:xfrm>
            <a:off x="490960" y="3763416"/>
            <a:ext cx="4532986" cy="923330"/>
          </a:xfrm>
          <a:prstGeom prst="rect">
            <a:avLst/>
          </a:prstGeom>
          <a:noFill/>
        </p:spPr>
        <p:txBody>
          <a:bodyPr wrap="square" rtlCol="0">
            <a:spAutoFit/>
          </a:bodyPr>
          <a:lstStyle/>
          <a:p>
            <a:r>
              <a:rPr lang="en-US" i="1" dirty="0"/>
              <a:t>Contaminated Sequences</a:t>
            </a:r>
          </a:p>
          <a:p>
            <a:pPr marL="285750" indent="-285750">
              <a:buFont typeface="Arial" panose="020B0604020202020204" pitchFamily="34" charset="0"/>
              <a:buChar char="•"/>
            </a:pPr>
            <a:r>
              <a:rPr lang="en-US" dirty="0"/>
              <a:t>Useful for your future-self to debug </a:t>
            </a:r>
          </a:p>
          <a:p>
            <a:pPr marL="285750" indent="-285750">
              <a:buFont typeface="Arial" panose="020B0604020202020204" pitchFamily="34" charset="0"/>
              <a:buChar char="•"/>
            </a:pPr>
            <a:r>
              <a:rPr lang="en-US" dirty="0"/>
              <a:t>Not useful for training an ML model</a:t>
            </a:r>
            <a:r>
              <a:rPr lang="en-US" i="1" dirty="0"/>
              <a:t>	</a:t>
            </a:r>
          </a:p>
        </p:txBody>
      </p:sp>
      <p:sp>
        <p:nvSpPr>
          <p:cNvPr id="11" name="TextBox 10">
            <a:extLst>
              <a:ext uri="{FF2B5EF4-FFF2-40B4-BE49-F238E27FC236}">
                <a16:creationId xmlns:a16="http://schemas.microsoft.com/office/drawing/2014/main" id="{4870FBBA-5D28-DDCC-AF3E-A26A3403A11A}"/>
              </a:ext>
            </a:extLst>
          </p:cNvPr>
          <p:cNvSpPr txBox="1"/>
          <p:nvPr/>
        </p:nvSpPr>
        <p:spPr>
          <a:xfrm>
            <a:off x="490959" y="5460505"/>
            <a:ext cx="9868381" cy="923330"/>
          </a:xfrm>
          <a:prstGeom prst="rect">
            <a:avLst/>
          </a:prstGeom>
          <a:noFill/>
        </p:spPr>
        <p:txBody>
          <a:bodyPr wrap="square" rtlCol="0">
            <a:spAutoFit/>
          </a:bodyPr>
          <a:lstStyle/>
          <a:p>
            <a:r>
              <a:rPr lang="en-US" i="1" dirty="0"/>
              <a:t>When taking data consider recording whether your confident if that data should be used for science or if there is a possibility something went wrong. This can help you clean your data for ML projects, can True/False, or more fine grained  red/yellow/green.</a:t>
            </a:r>
          </a:p>
        </p:txBody>
      </p:sp>
      <p:sp>
        <p:nvSpPr>
          <p:cNvPr id="12" name="TextBox 11">
            <a:extLst>
              <a:ext uri="{FF2B5EF4-FFF2-40B4-BE49-F238E27FC236}">
                <a16:creationId xmlns:a16="http://schemas.microsoft.com/office/drawing/2014/main" id="{149EB734-0713-D737-C808-CD94BD9F3947}"/>
              </a:ext>
            </a:extLst>
          </p:cNvPr>
          <p:cNvSpPr txBox="1"/>
          <p:nvPr/>
        </p:nvSpPr>
        <p:spPr>
          <a:xfrm>
            <a:off x="5816280" y="2284415"/>
            <a:ext cx="6037161" cy="1200329"/>
          </a:xfrm>
          <a:prstGeom prst="rect">
            <a:avLst/>
          </a:prstGeom>
          <a:noFill/>
        </p:spPr>
        <p:txBody>
          <a:bodyPr wrap="square" rtlCol="0">
            <a:spAutoFit/>
          </a:bodyPr>
          <a:lstStyle/>
          <a:p>
            <a:r>
              <a:rPr lang="en-US" i="1" dirty="0"/>
              <a:t>An instrument is broken, so you’re missing a variable</a:t>
            </a:r>
          </a:p>
          <a:p>
            <a:pPr marL="285750" indent="-285750">
              <a:buFont typeface="Arial" panose="020B0604020202020204" pitchFamily="34" charset="0"/>
              <a:buChar char="•"/>
            </a:pPr>
            <a:r>
              <a:rPr lang="en-US" dirty="0"/>
              <a:t>Useful if you don’t need that variable</a:t>
            </a:r>
          </a:p>
          <a:p>
            <a:pPr marL="285750" indent="-285750">
              <a:buFont typeface="Arial" panose="020B0604020202020204" pitchFamily="34" charset="0"/>
              <a:buChar char="•"/>
            </a:pPr>
            <a:r>
              <a:rPr lang="en-US" dirty="0"/>
              <a:t>Not useful for training an ML model	that needs that variable</a:t>
            </a:r>
          </a:p>
        </p:txBody>
      </p:sp>
      <p:sp>
        <p:nvSpPr>
          <p:cNvPr id="13" name="TextBox 12">
            <a:extLst>
              <a:ext uri="{FF2B5EF4-FFF2-40B4-BE49-F238E27FC236}">
                <a16:creationId xmlns:a16="http://schemas.microsoft.com/office/drawing/2014/main" id="{D05D49DB-5096-D397-BC64-33958A0CB0E6}"/>
              </a:ext>
            </a:extLst>
          </p:cNvPr>
          <p:cNvSpPr txBox="1"/>
          <p:nvPr/>
        </p:nvSpPr>
        <p:spPr>
          <a:xfrm>
            <a:off x="5663880" y="3763416"/>
            <a:ext cx="6037161" cy="1200329"/>
          </a:xfrm>
          <a:prstGeom prst="rect">
            <a:avLst/>
          </a:prstGeom>
          <a:noFill/>
        </p:spPr>
        <p:txBody>
          <a:bodyPr wrap="square" rtlCol="0">
            <a:spAutoFit/>
          </a:bodyPr>
          <a:lstStyle/>
          <a:p>
            <a:r>
              <a:rPr lang="en-US" i="1" dirty="0"/>
              <a:t>You switch units on an instrument</a:t>
            </a:r>
          </a:p>
          <a:p>
            <a:pPr marL="285750" indent="-285750">
              <a:buFont typeface="Arial" panose="020B0604020202020204" pitchFamily="34" charset="0"/>
              <a:buChar char="•"/>
            </a:pPr>
            <a:r>
              <a:rPr lang="en-US" dirty="0"/>
              <a:t>Useful it’s still the same data</a:t>
            </a:r>
          </a:p>
          <a:p>
            <a:pPr marL="285750" indent="-285750">
              <a:buFont typeface="Arial" panose="020B0604020202020204" pitchFamily="34" charset="0"/>
              <a:buChar char="•"/>
            </a:pPr>
            <a:r>
              <a:rPr lang="en-US" dirty="0"/>
              <a:t>Not useful for training an ML model	you must convert to consistent units in advance</a:t>
            </a:r>
          </a:p>
        </p:txBody>
      </p:sp>
    </p:spTree>
    <p:extLst>
      <p:ext uri="{BB962C8B-B14F-4D97-AF65-F5344CB8AC3E}">
        <p14:creationId xmlns:p14="http://schemas.microsoft.com/office/powerpoint/2010/main" val="2580914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36853</TotalTime>
  <Words>1004</Words>
  <Application>Microsoft Macintosh PowerPoint</Application>
  <PresentationFormat>Widescreen</PresentationFormat>
  <Paragraphs>124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Good Data Practices For Machine Learning</vt:lpstr>
      <vt:lpstr>PowerPoint Presentation</vt:lpstr>
      <vt:lpstr>PowerPoint Presentation</vt:lpstr>
      <vt:lpstr>ML Experiment</vt:lpstr>
      <vt:lpstr>Data Concepts</vt:lpstr>
      <vt:lpstr>AI-Ready Data</vt:lpstr>
      <vt:lpstr>ML Data Content</vt:lpstr>
      <vt:lpstr>Confounders</vt:lpstr>
      <vt:lpstr>Example Differences between Reproducible and AI-Ready</vt:lpstr>
      <vt:lpstr>Extrapolation</vt:lpstr>
      <vt:lpstr>Algorithms Concepts</vt:lpstr>
      <vt:lpstr>Random  Forest</vt:lpstr>
      <vt:lpstr>Neural Networks</vt:lpstr>
      <vt:lpstr>Bias Variance Tradeoff</vt:lpstr>
      <vt:lpstr>Deep Learning</vt:lpstr>
      <vt:lpstr>Example Alpha Fold (Protein Structure Prediction)</vt:lpstr>
      <vt:lpstr>Models have different learning curves</vt:lpstr>
      <vt:lpstr>Model Evaluation ROC Curves</vt:lpstr>
      <vt:lpstr>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Lillian Aoki</dc:creator>
  <cp:lastModifiedBy>Jake Searcy</cp:lastModifiedBy>
  <cp:revision>81</cp:revision>
  <dcterms:created xsi:type="dcterms:W3CDTF">2021-09-29T21:12:53Z</dcterms:created>
  <dcterms:modified xsi:type="dcterms:W3CDTF">2022-07-07T15:47:43Z</dcterms:modified>
</cp:coreProperties>
</file>